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71" r:id="rId7"/>
    <p:sldId id="272" r:id="rId8"/>
    <p:sldId id="270" r:id="rId9"/>
    <p:sldId id="273" r:id="rId10"/>
    <p:sldId id="263" r:id="rId11"/>
    <p:sldId id="274" r:id="rId12"/>
    <p:sldId id="264" r:id="rId13"/>
    <p:sldId id="275" r:id="rId14"/>
    <p:sldId id="265" r:id="rId15"/>
    <p:sldId id="276" r:id="rId16"/>
    <p:sldId id="266" r:id="rId17"/>
    <p:sldId id="261" r:id="rId18"/>
    <p:sldId id="267" r:id="rId19"/>
  </p:sldIdLst>
  <p:sldSz cx="12192000" cy="6858000"/>
  <p:notesSz cx="6889750" cy="100187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824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71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06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89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984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757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84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7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45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92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93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7AE07-D6BA-48A9-814A-8839200C47BF}" type="datetimeFigureOut">
              <a:rPr lang="hu-HU" smtClean="0"/>
              <a:t>2020. 11. 06.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50E89-0491-4B94-9FC3-4734352109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050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626076"/>
            <a:ext cx="9144000" cy="3602038"/>
          </a:xfrm>
        </p:spPr>
        <p:txBody>
          <a:bodyPr>
            <a:normAutofit fontScale="90000"/>
          </a:bodyPr>
          <a:lstStyle/>
          <a:p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GÖNYŰ KÖZSÉG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  <a:t>Településfejlesztési koncepció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  <a:t>Településszerkezeti terv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  <a:t>Helyi építési szabályzat és szabályozási terv</a:t>
            </a:r>
            <a:b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  <a:t>felülvizsgálata</a:t>
            </a:r>
            <a:b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700" cap="sm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cap="smal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VÉLEMÉNYEZÉSI SZAKASZ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endParaRPr lang="hu-HU" sz="2000" b="1" cap="small" dirty="0">
              <a:latin typeface="+mj-lt"/>
              <a:ea typeface="+mj-ea"/>
              <a:cs typeface="+mj-cs"/>
            </a:endParaRPr>
          </a:p>
          <a:p>
            <a:endParaRPr lang="hu-HU" sz="2000" b="1" cap="small" dirty="0">
              <a:latin typeface="+mj-lt"/>
              <a:ea typeface="+mj-ea"/>
              <a:cs typeface="+mj-cs"/>
            </a:endParaRPr>
          </a:p>
          <a:p>
            <a:r>
              <a:rPr lang="hu-HU" sz="1600" cap="sm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Lakosság Fórum</a:t>
            </a:r>
          </a:p>
          <a:p>
            <a:r>
              <a:rPr lang="hu-HU" sz="1600" cap="sm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2020.11.05.</a:t>
            </a:r>
          </a:p>
        </p:txBody>
      </p:sp>
    </p:spTree>
    <p:extLst>
      <p:ext uri="{BB962C8B-B14F-4D97-AF65-F5344CB8AC3E}">
        <p14:creationId xmlns:p14="http://schemas.microsoft.com/office/powerpoint/2010/main" val="110821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96562"/>
            <a:ext cx="10515600" cy="5880401"/>
          </a:xfrm>
        </p:spPr>
        <p:txBody>
          <a:bodyPr/>
          <a:lstStyle/>
          <a:p>
            <a:r>
              <a:rPr lang="hu-HU" sz="1200" dirty="0"/>
              <a:t>2. A hatályos tervek szerinti tömbfeltárások szükségességének, lehetőségének felülvizsgálata.</a:t>
            </a:r>
          </a:p>
          <a:p>
            <a:pPr marL="0" indent="0">
              <a:buNone/>
            </a:pPr>
            <a:r>
              <a:rPr lang="hu-HU" sz="1200" dirty="0"/>
              <a:t>	Irányi utca felől, Deák utcától északra, délre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13515" t="12133" r="17972" b="19159"/>
          <a:stretch/>
        </p:blipFill>
        <p:spPr>
          <a:xfrm>
            <a:off x="1680519" y="963827"/>
            <a:ext cx="8353168" cy="47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53" t="9862" r="15251" b="10417"/>
          <a:stretch/>
        </p:blipFill>
        <p:spPr>
          <a:xfrm>
            <a:off x="1317036" y="659987"/>
            <a:ext cx="9029687" cy="52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94270"/>
            <a:ext cx="10515600" cy="5682693"/>
          </a:xfrm>
        </p:spPr>
        <p:txBody>
          <a:bodyPr>
            <a:normAutofit/>
          </a:bodyPr>
          <a:lstStyle/>
          <a:p>
            <a:r>
              <a:rPr lang="hu-HU" sz="1200" dirty="0"/>
              <a:t>3. A falusias lakóterületi fejlesztési területek feltárásának, telekalakításának felülvizsgálata, módosítása a megváltozott igényeknek, fejlesztési elképzeléseknek megfelelően</a:t>
            </a:r>
          </a:p>
          <a:p>
            <a:pPr marL="0" indent="0">
              <a:buNone/>
            </a:pPr>
            <a:r>
              <a:rPr lang="hu-HU" sz="1200" dirty="0"/>
              <a:t>	Rákóczi utcától nyugatra fekvő területek</a:t>
            </a:r>
          </a:p>
          <a:p>
            <a:pPr marL="0" indent="0">
              <a:buNone/>
            </a:pPr>
            <a:endParaRPr lang="hu-HU" sz="1200" dirty="0"/>
          </a:p>
          <a:p>
            <a:pPr marL="0" indent="0">
              <a:buNone/>
            </a:pPr>
            <a:endParaRPr lang="hu-HU" sz="1200" dirty="0"/>
          </a:p>
          <a:p>
            <a:endParaRPr lang="hu-HU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6824" t="16816" r="16757" b="17598"/>
          <a:stretch/>
        </p:blipFill>
        <p:spPr>
          <a:xfrm>
            <a:off x="2047103" y="1351006"/>
            <a:ext cx="8097794" cy="44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89" t="9358" r="14162" b="9200"/>
          <a:stretch/>
        </p:blipFill>
        <p:spPr>
          <a:xfrm>
            <a:off x="1718474" y="568410"/>
            <a:ext cx="8241072" cy="54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03655"/>
            <a:ext cx="10515600" cy="3130378"/>
          </a:xfrm>
        </p:spPr>
        <p:txBody>
          <a:bodyPr/>
          <a:lstStyle/>
          <a:p>
            <a:pPr marL="0" lvl="0" indent="0">
              <a:buNone/>
            </a:pPr>
            <a:r>
              <a:rPr lang="hu-HU" sz="1200" dirty="0"/>
              <a:t>4. Az ár- és belvízzel érintett területekre vonatkozó, jelenlegi vízügyi adatok beépítése a tervekbe az ÉDU </a:t>
            </a:r>
            <a:r>
              <a:rPr lang="hu-HU" sz="1200" dirty="0" err="1"/>
              <a:t>Vizig</a:t>
            </a:r>
            <a:r>
              <a:rPr lang="hu-HU" sz="1200" dirty="0"/>
              <a:t> adatszolgáltatása alapján. (</a:t>
            </a:r>
            <a:r>
              <a:rPr lang="hu-HU" sz="1200" dirty="0" err="1"/>
              <a:t>pl</a:t>
            </a:r>
            <a:r>
              <a:rPr lang="hu-HU" sz="1200" dirty="0"/>
              <a:t>: árvízveszélyes területek határvonala változik)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6419" t="10450" r="22162" b="14834"/>
          <a:stretch/>
        </p:blipFill>
        <p:spPr>
          <a:xfrm>
            <a:off x="961768" y="953408"/>
            <a:ext cx="8347126" cy="49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0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55" t="9903" r="17872" b="15187"/>
          <a:stretch/>
        </p:blipFill>
        <p:spPr>
          <a:xfrm>
            <a:off x="1079158" y="609598"/>
            <a:ext cx="9469188" cy="54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0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11892"/>
            <a:ext cx="10515600" cy="5765071"/>
          </a:xfrm>
        </p:spPr>
        <p:txBody>
          <a:bodyPr/>
          <a:lstStyle/>
          <a:p>
            <a:pPr marL="0" lvl="0" indent="0">
              <a:buNone/>
            </a:pPr>
            <a:r>
              <a:rPr lang="hu-HU" sz="1200" dirty="0"/>
              <a:t>5. A külterületi lakóterület fejlesztési területeken a kiszolgáló közúti hálózat felülvizsgálata, csak a közlekedésszerkezeti jelentőségű utak jelölése.</a:t>
            </a:r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  <a:p>
            <a:pPr marL="0" lvl="0" indent="0">
              <a:buNone/>
            </a:pPr>
            <a:endParaRPr lang="hu-HU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3108" t="13213" r="21689" b="16036"/>
          <a:stretch/>
        </p:blipFill>
        <p:spPr>
          <a:xfrm>
            <a:off x="939113" y="914399"/>
            <a:ext cx="8460259" cy="51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4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92958" y="1507106"/>
            <a:ext cx="247466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7584" t="10632" r="17278" b="13283"/>
          <a:stretch/>
        </p:blipFill>
        <p:spPr>
          <a:xfrm>
            <a:off x="637564" y="890938"/>
            <a:ext cx="9437614" cy="53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502509"/>
            <a:ext cx="10515600" cy="74140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1200" dirty="0"/>
              <a:t>6. A lakóterületi saroktelkekre vonatkozó sajátos telekalakítási és beépítési szabályok megalkotása.</a:t>
            </a:r>
          </a:p>
          <a:p>
            <a:pPr marL="0" indent="0">
              <a:buNone/>
            </a:pPr>
            <a:r>
              <a:rPr lang="hu-HU" altLang="hu-HU" sz="1200" dirty="0">
                <a:ea typeface="Times New Roman" panose="02020603050405020304" pitchFamily="18" charset="0"/>
              </a:rPr>
              <a:t>Saroktelek telekalakítási lehetőségei</a:t>
            </a:r>
            <a:endParaRPr lang="hu-HU" altLang="hu-HU" sz="1200" dirty="0"/>
          </a:p>
          <a:p>
            <a:pPr marL="0" lvl="0" indent="0">
              <a:buNone/>
            </a:pPr>
            <a:endParaRPr lang="hu-HU" sz="1400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30" name="Kép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24107" r="52379" b="20395"/>
          <a:stretch>
            <a:fillRect/>
          </a:stretch>
        </p:blipFill>
        <p:spPr bwMode="auto">
          <a:xfrm>
            <a:off x="1021732" y="1538207"/>
            <a:ext cx="4517939" cy="29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3790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1" name="Kép 10"/>
          <p:cNvPicPr/>
          <p:nvPr/>
        </p:nvPicPr>
        <p:blipFill rotWithShape="1">
          <a:blip r:embed="rId3"/>
          <a:srcRect l="19437" t="15309" r="45701" b="17353"/>
          <a:stretch/>
        </p:blipFill>
        <p:spPr bwMode="auto">
          <a:xfrm>
            <a:off x="6225471" y="1538207"/>
            <a:ext cx="4442529" cy="2961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églalap 7"/>
          <p:cNvSpPr/>
          <p:nvPr/>
        </p:nvSpPr>
        <p:spPr>
          <a:xfrm>
            <a:off x="939113" y="4698825"/>
            <a:ext cx="9803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u-HU" sz="1200" dirty="0"/>
          </a:p>
          <a:p>
            <a:pPr lvl="0"/>
            <a:r>
              <a:rPr lang="hu-HU" sz="1200" dirty="0"/>
              <a:t>Kertvárosi lakóterület övezetében a saroktelkek beépítése esetén az előkerti méretet csak a telek rövidebb oldala felől kell elhagyni. A telek hosszabbik oldala mentén az előkert mérete minimum 2,0 méter.</a:t>
            </a:r>
          </a:p>
        </p:txBody>
      </p:sp>
    </p:spTree>
    <p:extLst>
      <p:ext uri="{BB962C8B-B14F-4D97-AF65-F5344CB8AC3E}">
        <p14:creationId xmlns:p14="http://schemas.microsoft.com/office/powerpoint/2010/main" val="41386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650789"/>
            <a:ext cx="10515600" cy="5526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200" dirty="0"/>
              <a:t>Gönyű Község Önkormányzat Képviselő-testülete kezdeményezte a </a:t>
            </a:r>
          </a:p>
          <a:p>
            <a:pPr marL="0" indent="0" algn="ctr">
              <a:buNone/>
            </a:pPr>
            <a:r>
              <a:rPr lang="hu-HU" sz="2200" dirty="0"/>
              <a:t>új településfejlesztési koncepció készítését,</a:t>
            </a:r>
          </a:p>
          <a:p>
            <a:pPr marL="0" indent="0" algn="ctr">
              <a:buNone/>
            </a:pPr>
            <a:r>
              <a:rPr lang="hu-HU" sz="2200" dirty="0"/>
              <a:t>A településszerkezeti terv és helyi építési szabályzat – szabályozási terv felülvizsgálatát, </a:t>
            </a:r>
          </a:p>
          <a:p>
            <a:pPr marL="0" indent="0" algn="ctr">
              <a:buNone/>
            </a:pPr>
            <a:endParaRPr lang="hu-HU" sz="2200" dirty="0"/>
          </a:p>
          <a:p>
            <a:pPr marL="0" indent="0">
              <a:buNone/>
            </a:pPr>
            <a:r>
              <a:rPr lang="hu-HU" sz="2200" b="1" dirty="0"/>
              <a:t> </a:t>
            </a:r>
          </a:p>
          <a:p>
            <a:pPr marL="0" indent="0">
              <a:buNone/>
            </a:pPr>
            <a:r>
              <a:rPr lang="hu-HU" sz="2200" dirty="0"/>
              <a:t>Hatályos tervek:</a:t>
            </a:r>
          </a:p>
          <a:p>
            <a:r>
              <a:rPr lang="hu-HU" sz="1400" dirty="0"/>
              <a:t>Gönyű Község Önkormányzata Képviselő-testülete településszerkezeti tervét a többször módosított </a:t>
            </a:r>
            <a:r>
              <a:rPr lang="hu-HU" sz="1400" dirty="0">
                <a:solidFill>
                  <a:srgbClr val="FF0000"/>
                </a:solidFill>
              </a:rPr>
              <a:t>114/2003.(XII.19.) </a:t>
            </a:r>
            <a:r>
              <a:rPr lang="hu-HU" sz="1400" dirty="0"/>
              <a:t>KT határozattal fogadta el.</a:t>
            </a:r>
          </a:p>
          <a:p>
            <a:r>
              <a:rPr lang="hu-HU" sz="1400" dirty="0"/>
              <a:t>Az építési igazgatás alapját a többször módosított </a:t>
            </a:r>
            <a:r>
              <a:rPr lang="hu-HU" sz="1400" dirty="0">
                <a:solidFill>
                  <a:srgbClr val="FF0000"/>
                </a:solidFill>
              </a:rPr>
              <a:t>28/2003.(XII.19.) </a:t>
            </a:r>
            <a:r>
              <a:rPr lang="hu-HU" sz="1400" dirty="0"/>
              <a:t>önkormányzati rendelettel megállapított helyi építési szabályzat és a rendelet mellékletét képező szabályozási terv jelenti. </a:t>
            </a:r>
          </a:p>
          <a:p>
            <a:pPr marL="0" indent="0">
              <a:buNone/>
            </a:pPr>
            <a:r>
              <a:rPr lang="hu-HU" sz="2200" dirty="0"/>
              <a:t>A helyi szabályozást érintő, befolyásoló további önálló rendeletek:</a:t>
            </a:r>
          </a:p>
          <a:p>
            <a:r>
              <a:rPr lang="hu-HU" sz="1400" dirty="0"/>
              <a:t>- Gönyű Község Önkormányzata Képviselő-testületének 16/2018.(IX.27.) önkormányzati rendelete a településkép védelméről (TKR)</a:t>
            </a:r>
          </a:p>
          <a:p>
            <a:r>
              <a:rPr lang="hu-HU" sz="1400" dirty="0"/>
              <a:t>- Gönyű Község Önkormányzata Képviselő-testülete 128/2018.(IX.20.) határozata a településképi arculati kézikönyvről (TAK)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644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08454"/>
            <a:ext cx="10515600" cy="5468509"/>
          </a:xfrm>
        </p:spPr>
        <p:txBody>
          <a:bodyPr/>
          <a:lstStyle/>
          <a:p>
            <a:pPr marL="0" indent="0">
              <a:buNone/>
            </a:pPr>
            <a:r>
              <a:rPr lang="hu-HU" sz="1400" u="sng" dirty="0"/>
              <a:t>A településrendezési eszközök felülvizsgálatának, elkészítésének oka:</a:t>
            </a:r>
          </a:p>
          <a:p>
            <a:r>
              <a:rPr lang="hu-HU" sz="1400" dirty="0"/>
              <a:t>A 314/2012.(XI.8.) Kormányrendelet szerint a településszerkezeti tervet </a:t>
            </a:r>
            <a:r>
              <a:rPr lang="hu-HU" sz="1400" dirty="0">
                <a:solidFill>
                  <a:srgbClr val="FF0000"/>
                </a:solidFill>
              </a:rPr>
              <a:t>10 évente felül kell vizsgálni</a:t>
            </a:r>
            <a:r>
              <a:rPr lang="hu-HU" sz="1400" dirty="0"/>
              <a:t>, s a hatályos településfejlesztési koncepcióban foglaltaknak meg kell feleltetni. </a:t>
            </a:r>
          </a:p>
          <a:p>
            <a:r>
              <a:rPr lang="hu-HU" sz="1400" dirty="0"/>
              <a:t>A fejlesztések megvalósíthatósága érdekében szükséges az új szabályoknak megfelelő településrendezési eszközök elkészítése.</a:t>
            </a:r>
          </a:p>
          <a:p>
            <a:endParaRPr lang="hu-HU" sz="1400" dirty="0"/>
          </a:p>
          <a:p>
            <a:pPr marL="0" indent="0">
              <a:buNone/>
            </a:pPr>
            <a:r>
              <a:rPr lang="hu-HU" sz="1400" b="1" cap="small" dirty="0"/>
              <a:t>Településfejlesztési koncepció </a:t>
            </a:r>
            <a:endParaRPr lang="hu-HU" sz="1400" dirty="0"/>
          </a:p>
          <a:p>
            <a:r>
              <a:rPr lang="hu-HU" sz="1400" dirty="0">
                <a:solidFill>
                  <a:srgbClr val="FF0000"/>
                </a:solidFill>
              </a:rPr>
              <a:t>A településfejlesztési koncepció hosszú távra rendszerbe foglalja az önkormányzat településfejlesztési szándékait,</a:t>
            </a:r>
            <a:r>
              <a:rPr lang="hu-HU" sz="1400" dirty="0"/>
              <a:t> meghatározza a település jövőképét. A településfejlesztési koncepcióban foglaltakat a települési önkormányzat döntéseiben érvényesíti, ezt a települési önkormányzat képviselő-testülete határozatban állapítja meg.</a:t>
            </a:r>
          </a:p>
          <a:p>
            <a:pPr marL="0" indent="0">
              <a:buNone/>
            </a:pPr>
            <a:r>
              <a:rPr lang="hu-HU" sz="1400" b="1" cap="small" dirty="0"/>
              <a:t>Településszerkezeti terv</a:t>
            </a:r>
            <a:endParaRPr lang="hu-HU" sz="1400" dirty="0"/>
          </a:p>
          <a:p>
            <a:r>
              <a:rPr lang="hu-HU" sz="1400" dirty="0"/>
              <a:t>A településszerkezeti tervben kell megállapítani a </a:t>
            </a:r>
            <a:r>
              <a:rPr lang="hu-HU" sz="1400" dirty="0" err="1">
                <a:solidFill>
                  <a:srgbClr val="FF0000"/>
                </a:solidFill>
              </a:rPr>
              <a:t>területfelhasználás</a:t>
            </a:r>
            <a:r>
              <a:rPr lang="hu-HU" sz="1400" dirty="0">
                <a:solidFill>
                  <a:srgbClr val="FF0000"/>
                </a:solidFill>
              </a:rPr>
              <a:t> módját</a:t>
            </a:r>
            <a:r>
              <a:rPr lang="hu-HU" sz="1400" dirty="0"/>
              <a:t>, valamint ki kell jelölni a település fejlesztésének területi irányait. </a:t>
            </a:r>
          </a:p>
          <a:p>
            <a:pPr marL="0" indent="0">
              <a:buNone/>
            </a:pPr>
            <a:r>
              <a:rPr lang="hu-HU" sz="1400" b="1" cap="small" dirty="0"/>
              <a:t>Helyi építési szabályzat és szabályozási terv</a:t>
            </a:r>
            <a:endParaRPr lang="hu-HU" sz="1400" dirty="0"/>
          </a:p>
          <a:p>
            <a:r>
              <a:rPr lang="hu-HU" sz="1400" dirty="0"/>
              <a:t> A helyi építési szabályzat a településszerkezeti tervvel összhangban </a:t>
            </a:r>
            <a:r>
              <a:rPr lang="hu-HU" sz="1400" dirty="0">
                <a:solidFill>
                  <a:srgbClr val="FF0000"/>
                </a:solidFill>
              </a:rPr>
              <a:t>megállapítja a helyi építési követelményeket, jogokat és kötelezettségeket</a:t>
            </a:r>
          </a:p>
          <a:p>
            <a:pPr marL="0" indent="0">
              <a:buNone/>
            </a:pPr>
            <a:endParaRPr lang="hu-HU" sz="1400" dirty="0"/>
          </a:p>
          <a:p>
            <a:endParaRPr lang="hu-HU" sz="1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696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626076"/>
            <a:ext cx="10515600" cy="555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/>
              <a:t>A rendezési tervi folyamat:</a:t>
            </a:r>
          </a:p>
          <a:p>
            <a:pPr>
              <a:buAutoNum type="arabicPeriod"/>
            </a:pPr>
            <a:r>
              <a:rPr lang="hu-HU" sz="1400" b="1" dirty="0"/>
              <a:t>Előzetes tájékoztatás: </a:t>
            </a:r>
            <a:r>
              <a:rPr lang="hu-HU" sz="1400" dirty="0"/>
              <a:t>Lezajlott, az államigazgatási szervek megadták a szakági jogszabályokat, előírásokat, melyeket a terv készítésénél figyelembe kell venni.</a:t>
            </a:r>
          </a:p>
          <a:p>
            <a:pPr>
              <a:buAutoNum type="arabicPeriod"/>
            </a:pPr>
            <a:r>
              <a:rPr lang="hu-HU" sz="1400" b="1" dirty="0"/>
              <a:t>Előzetes szakasz partnerségi egyeztetése</a:t>
            </a:r>
            <a:r>
              <a:rPr lang="hu-HU" sz="1400" dirty="0"/>
              <a:t>: Lezajlott</a:t>
            </a:r>
          </a:p>
          <a:p>
            <a:pPr marL="0" indent="0">
              <a:buNone/>
            </a:pPr>
            <a:r>
              <a:rPr lang="hu-HU" sz="1400" b="1" dirty="0"/>
              <a:t>3. Vizsgálati dokumentáció: </a:t>
            </a:r>
            <a:r>
              <a:rPr lang="hu-HU" sz="1400" dirty="0"/>
              <a:t>Elkészült</a:t>
            </a:r>
          </a:p>
          <a:p>
            <a:pPr marL="0" indent="0">
              <a:buNone/>
            </a:pPr>
            <a:r>
              <a:rPr lang="hu-HU" sz="1400" b="1" dirty="0"/>
              <a:t>4. Véleményezési dokumentáció: </a:t>
            </a:r>
            <a:r>
              <a:rPr lang="hu-HU" sz="1400" dirty="0"/>
              <a:t>Elkészült</a:t>
            </a:r>
          </a:p>
          <a:p>
            <a:pPr marL="0" indent="0">
              <a:buNone/>
            </a:pPr>
            <a:r>
              <a:rPr lang="hu-HU" sz="1400" b="1" dirty="0"/>
              <a:t>	</a:t>
            </a:r>
            <a:r>
              <a:rPr lang="hu-HU" sz="1400" dirty="0"/>
              <a:t>Koncepció</a:t>
            </a:r>
          </a:p>
          <a:p>
            <a:pPr marL="0" indent="0">
              <a:buNone/>
            </a:pPr>
            <a:r>
              <a:rPr lang="hu-HU" sz="1400" dirty="0"/>
              <a:t>	Településszerkezeti terv</a:t>
            </a:r>
          </a:p>
          <a:p>
            <a:pPr marL="0" indent="0">
              <a:buNone/>
            </a:pPr>
            <a:r>
              <a:rPr lang="hu-HU" sz="1400" dirty="0"/>
              <a:t>	Szabályozási terv</a:t>
            </a:r>
          </a:p>
          <a:p>
            <a:pPr marL="0" indent="0">
              <a:buNone/>
            </a:pPr>
            <a:r>
              <a:rPr lang="hu-HU" sz="1400" dirty="0"/>
              <a:t>	Helyi Építési szabályzat</a:t>
            </a:r>
          </a:p>
          <a:p>
            <a:pPr marL="0" indent="0">
              <a:buNone/>
            </a:pPr>
            <a:r>
              <a:rPr lang="hu-HU" sz="1400" b="1" dirty="0"/>
              <a:t>5. Véleményezési szakasz: </a:t>
            </a:r>
            <a:r>
              <a:rPr lang="hu-HU" sz="1400" dirty="0"/>
              <a:t>Zajlik,</a:t>
            </a:r>
            <a:r>
              <a:rPr lang="hu-HU" sz="1400" b="1" dirty="0"/>
              <a:t> </a:t>
            </a:r>
            <a:r>
              <a:rPr lang="hu-HU" sz="1400" dirty="0"/>
              <a:t>30 napos véleményezési határidő az államigazgatási szerveknek</a:t>
            </a:r>
          </a:p>
          <a:p>
            <a:pPr marL="0" indent="0">
              <a:buNone/>
            </a:pPr>
            <a:r>
              <a:rPr lang="hu-HU" sz="1400" b="1" dirty="0"/>
              <a:t>6. Véleményezési szakasz partnerségi egyeztetése</a:t>
            </a:r>
            <a:r>
              <a:rPr lang="hu-HU" sz="1400" dirty="0"/>
              <a:t>: Zajlik</a:t>
            </a:r>
          </a:p>
          <a:p>
            <a:pPr marL="0" indent="0">
              <a:buNone/>
            </a:pPr>
            <a:r>
              <a:rPr lang="hu-HU" sz="1400" b="1" dirty="0"/>
              <a:t>7. Beérkezett vélemények Képviselő Testületi elfogadása, véleményezési szakasz lezárása, partnerségi egyeztetési szakasz lezárása</a:t>
            </a:r>
          </a:p>
          <a:p>
            <a:pPr marL="0" indent="0">
              <a:buNone/>
            </a:pPr>
            <a:r>
              <a:rPr lang="hu-HU" sz="1400" b="1" dirty="0"/>
              <a:t>8. Záró szakmai dokumentáció elkészítése </a:t>
            </a:r>
            <a:r>
              <a:rPr lang="hu-HU" sz="1400" dirty="0"/>
              <a:t>(Állami Főépítész 21 nap)</a:t>
            </a:r>
          </a:p>
          <a:p>
            <a:pPr marL="0" indent="0">
              <a:buNone/>
            </a:pPr>
            <a:r>
              <a:rPr lang="hu-HU" sz="1400" b="1" dirty="0"/>
              <a:t>9. Jóváhagyás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41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3210" y="515810"/>
            <a:ext cx="11442357" cy="5753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500" b="1" dirty="0"/>
              <a:t>A konkrét, legfontosabb, változtatást igénylő fejlesztési, rendezési témák, lakossági igények:</a:t>
            </a:r>
          </a:p>
          <a:p>
            <a:pPr marL="0" indent="0">
              <a:buNone/>
            </a:pPr>
            <a:endParaRPr lang="hu-HU" sz="1500" dirty="0"/>
          </a:p>
          <a:p>
            <a:pPr marL="0" indent="0">
              <a:buNone/>
            </a:pPr>
            <a:r>
              <a:rPr lang="hu-HU" sz="1200" dirty="0"/>
              <a:t>1. A közlekedésszerkezet felülvizsgálta, különös tekintettel a hatályos tervekben szereplő települési elkerülő főútra. </a:t>
            </a:r>
          </a:p>
          <a:p>
            <a:pPr marL="0" indent="0">
              <a:buNone/>
            </a:pPr>
            <a:r>
              <a:rPr lang="hu-HU" sz="1200" dirty="0"/>
              <a:t>2. A hatályos tervek szerinti tömbfeltárások szükségességének, lehetőségének felülvizsgálata.</a:t>
            </a:r>
          </a:p>
          <a:p>
            <a:pPr marL="0" indent="0">
              <a:buNone/>
            </a:pPr>
            <a:r>
              <a:rPr lang="hu-HU" sz="1200" dirty="0"/>
              <a:t>	Irányi utca felől, Deák utcától északra, délre</a:t>
            </a:r>
          </a:p>
          <a:p>
            <a:pPr marL="0" indent="0">
              <a:buNone/>
            </a:pPr>
            <a:r>
              <a:rPr lang="hu-HU" sz="1200" dirty="0"/>
              <a:t>3. A falusias lakóterületi fejlesztési területek feltárásának, telekalakításának felülvizsgálata, módosítása a megváltozott igényeknek, fejlesztési elképzeléseknek megfelelően</a:t>
            </a:r>
          </a:p>
          <a:p>
            <a:pPr marL="0" indent="0">
              <a:buNone/>
            </a:pPr>
            <a:r>
              <a:rPr lang="hu-HU" sz="1200" dirty="0"/>
              <a:t>	Rákóczi utcától nyugatra fekvő területek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hu-HU" sz="1200" dirty="0"/>
              <a:t>4. Az ár- és belvízzel érintett területekre vonatkozó, jelenlegi vízügyi adatok beépítése a tervekbe az ÉDU VIZIG adatszolgáltatása alapján. (</a:t>
            </a:r>
            <a:r>
              <a:rPr lang="hu-HU" sz="1200" dirty="0" err="1"/>
              <a:t>pl</a:t>
            </a:r>
            <a:r>
              <a:rPr lang="hu-HU" sz="1200" dirty="0"/>
              <a:t>: árvízveszélyes területek határvonala változik)</a:t>
            </a:r>
          </a:p>
          <a:p>
            <a:pPr marL="0" indent="0">
              <a:buNone/>
            </a:pPr>
            <a:r>
              <a:rPr lang="hu-HU" sz="1200" dirty="0"/>
              <a:t>5. A külterületi lakóterület fejlesztési területeken a kiszolgáló közúti hálózat felülvizsgálata, csak a közlekedésszerkezeti jelentőségű utak jelölése.</a:t>
            </a:r>
          </a:p>
          <a:p>
            <a:pPr marL="0" lvl="0" indent="0">
              <a:buNone/>
            </a:pPr>
            <a:r>
              <a:rPr lang="hu-HU" sz="1200" dirty="0"/>
              <a:t>6. A lakóterületi saroktelkekre vonatkozó sajátos telekalakítási és beépítési szabályok megalkotása.</a:t>
            </a:r>
          </a:p>
          <a:p>
            <a:pPr marL="0" indent="0">
              <a:buNone/>
            </a:pPr>
            <a:endParaRPr lang="hu-HU" sz="1200" dirty="0"/>
          </a:p>
          <a:p>
            <a:pPr marL="0" lvl="0" indent="0">
              <a:buFont typeface="Arial" panose="020B0604020202020204" pitchFamily="34" charset="0"/>
              <a:buNone/>
            </a:pPr>
            <a:endParaRPr lang="hu-HU" sz="1200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200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200" dirty="0"/>
          </a:p>
          <a:p>
            <a:pPr lvl="0">
              <a:buAutoNum type="arabicPeriod"/>
            </a:pPr>
            <a:endParaRPr lang="hu-HU" sz="1200" dirty="0"/>
          </a:p>
          <a:p>
            <a:pPr lvl="0">
              <a:buAutoNum type="arabicPeriod"/>
            </a:pPr>
            <a:endParaRPr lang="hu-HU" sz="1200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071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7" t="17364" r="16016" b="9160"/>
          <a:stretch/>
        </p:blipFill>
        <p:spPr>
          <a:xfrm>
            <a:off x="696957" y="486138"/>
            <a:ext cx="10704211" cy="5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1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0" t="10654" r="14378" b="10332"/>
          <a:stretch/>
        </p:blipFill>
        <p:spPr>
          <a:xfrm>
            <a:off x="1020630" y="514833"/>
            <a:ext cx="9960409" cy="53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"/>
          <a:stretch/>
        </p:blipFill>
        <p:spPr bwMode="auto">
          <a:xfrm>
            <a:off x="550597" y="1100694"/>
            <a:ext cx="10557798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1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06" t="9865" r="20698" b="26737"/>
          <a:stretch/>
        </p:blipFill>
        <p:spPr>
          <a:xfrm>
            <a:off x="1136822" y="518983"/>
            <a:ext cx="10248093" cy="52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2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690</Words>
  <Application>Microsoft Office PowerPoint</Application>
  <PresentationFormat>Szélesvásznú</PresentationFormat>
  <Paragraphs>84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         GÖNYŰ KÖZSÉG   Településfejlesztési koncepció Településszerkezeti terv Helyi építési szabályzat és szabályozási terv felülvizsgálata  VÉLEMÉNYEZÉSI SZAKASZ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GÖNYŰ KÖZSÉG   Településfejlesztési koncepció Településszerkezeti terv Helyi építési szabályzat és szabályozási terv felülvizsgálata</dc:title>
  <dc:creator>Felhasznalo</dc:creator>
  <cp:lastModifiedBy>Ladányi Imre</cp:lastModifiedBy>
  <cp:revision>27</cp:revision>
  <cp:lastPrinted>2019-08-28T13:20:52Z</cp:lastPrinted>
  <dcterms:created xsi:type="dcterms:W3CDTF">2019-08-26T08:18:23Z</dcterms:created>
  <dcterms:modified xsi:type="dcterms:W3CDTF">2020-11-06T07:06:40Z</dcterms:modified>
</cp:coreProperties>
</file>